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7EF66C-A4BF-4AC7-800E-ECDDF4F85509}" type="datetimeFigureOut">
              <a:rPr lang="en-US" smtClean="0"/>
              <a:t>4/24/2016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BB7BFC-97CE-4895-8847-03BEF613ED4C}" type="slidenum">
              <a:rPr lang="en-US" smtClean="0"/>
              <a:t>‹#›</a:t>
            </a:fld>
            <a:endParaRPr lang="en-US"/>
          </a:p>
        </p:txBody>
      </p:sp>
    </p:spTree>
    <p:extLst>
      <p:ext uri="{BB962C8B-B14F-4D97-AF65-F5344CB8AC3E}">
        <p14:creationId xmlns:p14="http://schemas.microsoft.com/office/powerpoint/2010/main" val="4223688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BB7BFC-97CE-4895-8847-03BEF613ED4C}" type="slidenum">
              <a:rPr lang="en-US" smtClean="0"/>
              <a:t>2</a:t>
            </a:fld>
            <a:endParaRPr lang="en-US"/>
          </a:p>
        </p:txBody>
      </p:sp>
    </p:spTree>
    <p:extLst>
      <p:ext uri="{BB962C8B-B14F-4D97-AF65-F5344CB8AC3E}">
        <p14:creationId xmlns:p14="http://schemas.microsoft.com/office/powerpoint/2010/main" val="975613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4/24/2016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4/24/2016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4/24/2016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4/24/2016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4/24/2016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4/24/2016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Esperanza Rising</a:t>
            </a:r>
            <a:endParaRPr lang="en-US" dirty="0"/>
          </a:p>
        </p:txBody>
      </p:sp>
      <p:sp>
        <p:nvSpPr>
          <p:cNvPr id="3" name="Subtitle 2"/>
          <p:cNvSpPr>
            <a:spLocks noGrp="1"/>
          </p:cNvSpPr>
          <p:nvPr>
            <p:ph type="subTitle" idx="1"/>
          </p:nvPr>
        </p:nvSpPr>
        <p:spPr/>
        <p:txBody>
          <a:bodyPr/>
          <a:lstStyle/>
          <a:p>
            <a:r>
              <a:rPr lang="en-US" b="1" dirty="0" smtClean="0">
                <a:solidFill>
                  <a:srgbClr val="FFFF00"/>
                </a:solidFill>
              </a:rPr>
              <a:t>Virtual Notebook: </a:t>
            </a:r>
            <a:r>
              <a:rPr lang="en-US" b="1" dirty="0" smtClean="0"/>
              <a:t>Chapter 1 - 2</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1555" y="381044"/>
            <a:ext cx="2818768" cy="4039154"/>
          </a:xfrm>
          <a:prstGeom prst="rect">
            <a:avLst/>
          </a:prstGeom>
        </p:spPr>
      </p:pic>
    </p:spTree>
    <p:extLst>
      <p:ext uri="{BB962C8B-B14F-4D97-AF65-F5344CB8AC3E}">
        <p14:creationId xmlns:p14="http://schemas.microsoft.com/office/powerpoint/2010/main" val="198682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4401" y="1172445"/>
            <a:ext cx="5891636" cy="2755611"/>
          </a:xfrm>
        </p:spPr>
        <p:txBody>
          <a:bodyPr/>
          <a:lstStyle/>
          <a:p>
            <a:r>
              <a:rPr lang="en-US" sz="2100" dirty="0" smtClean="0"/>
              <a:t>“Change has not come fast enough, Esperanza.  The wealthy still own most of the land while some of the poor have not even a garden plot.  There are cattle grazing on the big ranches yet some peasants are forced to eat cats.  Papa is sympathetic and has given land to many of his workers.  The people know that.” [p. 12]</a:t>
            </a:r>
            <a:endParaRPr lang="en-US" sz="2100" dirty="0"/>
          </a:p>
        </p:txBody>
      </p:sp>
      <p:sp>
        <p:nvSpPr>
          <p:cNvPr id="4" name="Text Placeholder 3"/>
          <p:cNvSpPr>
            <a:spLocks noGrp="1"/>
          </p:cNvSpPr>
          <p:nvPr>
            <p:ph type="body" sz="quarter" idx="16"/>
          </p:nvPr>
        </p:nvSpPr>
        <p:spPr/>
        <p:txBody>
          <a:bodyPr/>
          <a:lstStyle/>
          <a:p>
            <a:r>
              <a:rPr lang="en-US" b="1" u="sng" dirty="0" smtClean="0"/>
              <a:t>Key Vocabulary: </a:t>
            </a:r>
          </a:p>
          <a:p>
            <a:r>
              <a:rPr lang="en-US" dirty="0" smtClean="0">
                <a:solidFill>
                  <a:srgbClr val="FFFF00"/>
                </a:solidFill>
              </a:rPr>
              <a:t>wealthy- </a:t>
            </a:r>
            <a:r>
              <a:rPr lang="en-US" dirty="0" smtClean="0"/>
              <a:t>rich, typically in the form of money.</a:t>
            </a:r>
          </a:p>
          <a:p>
            <a:endParaRPr lang="en-US" dirty="0"/>
          </a:p>
          <a:p>
            <a:r>
              <a:rPr lang="en-US" dirty="0" smtClean="0">
                <a:solidFill>
                  <a:srgbClr val="FFFF00"/>
                </a:solidFill>
              </a:rPr>
              <a:t>grazing- </a:t>
            </a:r>
            <a:r>
              <a:rPr lang="en-US" dirty="0" smtClean="0"/>
              <a:t>to eat.</a:t>
            </a:r>
          </a:p>
          <a:p>
            <a:endParaRPr lang="en-US" dirty="0">
              <a:solidFill>
                <a:srgbClr val="FFFF00"/>
              </a:solidFill>
            </a:endParaRPr>
          </a:p>
          <a:p>
            <a:r>
              <a:rPr lang="en-US" dirty="0" smtClean="0">
                <a:solidFill>
                  <a:srgbClr val="FFFF00"/>
                </a:solidFill>
              </a:rPr>
              <a:t>peasants-</a:t>
            </a:r>
            <a:r>
              <a:rPr lang="en-US" dirty="0" smtClean="0"/>
              <a:t> people who work in less respectful jobs of there time. </a:t>
            </a:r>
          </a:p>
          <a:p>
            <a:endParaRPr lang="en-US" dirty="0"/>
          </a:p>
          <a:p>
            <a:r>
              <a:rPr lang="en-US" dirty="0">
                <a:solidFill>
                  <a:srgbClr val="FFFF00"/>
                </a:solidFill>
              </a:rPr>
              <a:t>s</a:t>
            </a:r>
            <a:r>
              <a:rPr lang="en-US" dirty="0" smtClean="0">
                <a:solidFill>
                  <a:srgbClr val="FFFF00"/>
                </a:solidFill>
              </a:rPr>
              <a:t>ympathetic-</a:t>
            </a:r>
            <a:r>
              <a:rPr lang="en-US" dirty="0" smtClean="0"/>
              <a:t> showing a particular feeling for someone.</a:t>
            </a:r>
            <a:endParaRPr lang="en-US" dirty="0">
              <a:solidFill>
                <a:srgbClr val="FFFF00"/>
              </a:solidFill>
            </a:endParaRPr>
          </a:p>
        </p:txBody>
      </p:sp>
      <p:sp>
        <p:nvSpPr>
          <p:cNvPr id="5" name="TextBox 4"/>
          <p:cNvSpPr txBox="1"/>
          <p:nvPr/>
        </p:nvSpPr>
        <p:spPr>
          <a:xfrm>
            <a:off x="605307" y="4456090"/>
            <a:ext cx="6297769" cy="923330"/>
          </a:xfrm>
          <a:prstGeom prst="rect">
            <a:avLst/>
          </a:prstGeom>
          <a:noFill/>
        </p:spPr>
        <p:txBody>
          <a:bodyPr wrap="square" rtlCol="0">
            <a:spAutoFit/>
          </a:bodyPr>
          <a:lstStyle/>
          <a:p>
            <a:r>
              <a:rPr lang="en-US" dirty="0" smtClean="0">
                <a:latin typeface="Book Antiqua" panose="02040602050305030304" pitchFamily="18" charset="0"/>
                <a:cs typeface="Aharoni" panose="02010803020104030203" pitchFamily="2" charset="-79"/>
              </a:rPr>
              <a:t>Based on this description, how would you describe the character traits of Esperanza’s papa? Explain your thinking by recording yourself on this slide.</a:t>
            </a:r>
            <a:endParaRPr lang="en-US" dirty="0">
              <a:latin typeface="Book Antiqua" panose="02040602050305030304" pitchFamily="18" charset="0"/>
              <a:cs typeface="Aharoni" panose="02010803020104030203" pitchFamily="2" charset="-79"/>
            </a:endParaRPr>
          </a:p>
        </p:txBody>
      </p:sp>
      <p:sp>
        <p:nvSpPr>
          <p:cNvPr id="6" name="Rectangle 5"/>
          <p:cNvSpPr/>
          <p:nvPr/>
        </p:nvSpPr>
        <p:spPr>
          <a:xfrm>
            <a:off x="9440214" y="5576552"/>
            <a:ext cx="1223493" cy="9916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V="1">
            <a:off x="5434885" y="5950040"/>
            <a:ext cx="4134118" cy="463639"/>
          </a:xfrm>
          <a:prstGeom prst="straightConnector1">
            <a:avLst/>
          </a:prstGeom>
          <a:ln w="76200">
            <a:tailEnd type="triangle"/>
          </a:ln>
        </p:spPr>
        <p:style>
          <a:lnRef idx="1">
            <a:schemeClr val="accent5"/>
          </a:lnRef>
          <a:fillRef idx="0">
            <a:schemeClr val="accent5"/>
          </a:fillRef>
          <a:effectRef idx="0">
            <a:schemeClr val="accent5"/>
          </a:effectRef>
          <a:fontRef idx="minor">
            <a:schemeClr val="tx1"/>
          </a:fontRef>
        </p:style>
      </p:cxnSp>
      <p:sp>
        <p:nvSpPr>
          <p:cNvPr id="10" name="TextBox 9"/>
          <p:cNvSpPr txBox="1"/>
          <p:nvPr/>
        </p:nvSpPr>
        <p:spPr>
          <a:xfrm rot="21243873">
            <a:off x="5348744" y="5676715"/>
            <a:ext cx="3916758" cy="369332"/>
          </a:xfrm>
          <a:prstGeom prst="rect">
            <a:avLst/>
          </a:prstGeom>
          <a:noFill/>
        </p:spPr>
        <p:txBody>
          <a:bodyPr wrap="square" rtlCol="0">
            <a:spAutoFit/>
          </a:bodyPr>
          <a:lstStyle/>
          <a:p>
            <a:r>
              <a:rPr lang="en-US" dirty="0" smtClean="0">
                <a:solidFill>
                  <a:schemeClr val="accent2">
                    <a:lumMod val="60000"/>
                    <a:lumOff val="40000"/>
                  </a:schemeClr>
                </a:solidFill>
              </a:rPr>
              <a:t>Place your audio icon in this box!</a:t>
            </a:r>
            <a:endParaRPr lang="en-US" dirty="0">
              <a:solidFill>
                <a:schemeClr val="accent2">
                  <a:lumMod val="60000"/>
                  <a:lumOff val="40000"/>
                </a:schemeClr>
              </a:solidFill>
            </a:endParaRPr>
          </a:p>
        </p:txBody>
      </p:sp>
      <p:sp>
        <p:nvSpPr>
          <p:cNvPr id="12" name="TextBox 11"/>
          <p:cNvSpPr txBox="1"/>
          <p:nvPr/>
        </p:nvSpPr>
        <p:spPr>
          <a:xfrm>
            <a:off x="141668" y="206062"/>
            <a:ext cx="6761408" cy="369332"/>
          </a:xfrm>
          <a:prstGeom prst="rect">
            <a:avLst/>
          </a:prstGeom>
          <a:noFill/>
        </p:spPr>
        <p:txBody>
          <a:bodyPr wrap="square" rtlCol="0">
            <a:spAutoFit/>
          </a:bodyPr>
          <a:lstStyle/>
          <a:p>
            <a:r>
              <a:rPr lang="en-US" dirty="0" smtClean="0">
                <a:solidFill>
                  <a:srgbClr val="FFFF00"/>
                </a:solidFill>
              </a:rPr>
              <a:t>Chapter 1</a:t>
            </a:r>
            <a:endParaRPr lang="en-US" dirty="0">
              <a:solidFill>
                <a:srgbClr val="FFFF00"/>
              </a:solidFill>
            </a:endParaRPr>
          </a:p>
        </p:txBody>
      </p:sp>
    </p:spTree>
    <p:extLst>
      <p:ext uri="{BB962C8B-B14F-4D97-AF65-F5344CB8AC3E}">
        <p14:creationId xmlns:p14="http://schemas.microsoft.com/office/powerpoint/2010/main" val="4140886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309093"/>
            <a:ext cx="11732654" cy="1211577"/>
          </a:xfrm>
        </p:spPr>
        <p:txBody>
          <a:bodyPr/>
          <a:lstStyle/>
          <a:p>
            <a:r>
              <a:rPr lang="en-US" dirty="0" smtClean="0"/>
              <a:t>Sequence the following events into the order in which they happened. </a:t>
            </a:r>
            <a:endParaRPr lang="en-US" dirty="0"/>
          </a:p>
        </p:txBody>
      </p:sp>
      <p:sp>
        <p:nvSpPr>
          <p:cNvPr id="3" name="TextBox 2"/>
          <p:cNvSpPr txBox="1"/>
          <p:nvPr/>
        </p:nvSpPr>
        <p:spPr>
          <a:xfrm>
            <a:off x="193183" y="3430076"/>
            <a:ext cx="1944710" cy="1754326"/>
          </a:xfrm>
          <a:prstGeom prst="rect">
            <a:avLst/>
          </a:prstGeom>
          <a:solidFill>
            <a:schemeClr val="accent2"/>
          </a:solidFill>
        </p:spPr>
        <p:txBody>
          <a:bodyPr wrap="square" rtlCol="0">
            <a:spAutoFit/>
          </a:bodyPr>
          <a:lstStyle/>
          <a:p>
            <a:endParaRPr lang="en-US" dirty="0" smtClean="0"/>
          </a:p>
          <a:p>
            <a:pPr algn="ctr"/>
            <a:r>
              <a:rPr lang="en-US" dirty="0" smtClean="0"/>
              <a:t>Esperanza wakes of from a dream of her Papa singing.</a:t>
            </a:r>
          </a:p>
          <a:p>
            <a:endParaRPr lang="en-US" dirty="0"/>
          </a:p>
        </p:txBody>
      </p:sp>
      <p:sp>
        <p:nvSpPr>
          <p:cNvPr id="4" name="TextBox 3"/>
          <p:cNvSpPr txBox="1"/>
          <p:nvPr/>
        </p:nvSpPr>
        <p:spPr>
          <a:xfrm>
            <a:off x="9992934" y="3430076"/>
            <a:ext cx="1944710" cy="2031325"/>
          </a:xfrm>
          <a:prstGeom prst="rect">
            <a:avLst/>
          </a:prstGeom>
          <a:solidFill>
            <a:schemeClr val="accent3"/>
          </a:solidFill>
        </p:spPr>
        <p:txBody>
          <a:bodyPr wrap="square" rtlCol="0">
            <a:spAutoFit/>
          </a:bodyPr>
          <a:lstStyle/>
          <a:p>
            <a:pPr algn="ctr"/>
            <a:endParaRPr lang="en-US" dirty="0" smtClean="0"/>
          </a:p>
          <a:p>
            <a:pPr algn="ctr"/>
            <a:r>
              <a:rPr lang="en-US" dirty="0" err="1" smtClean="0"/>
              <a:t>Tio</a:t>
            </a:r>
            <a:r>
              <a:rPr lang="en-US" dirty="0" smtClean="0"/>
              <a:t> Luis proposes to Mama, so she could be a governs wife. </a:t>
            </a:r>
          </a:p>
          <a:p>
            <a:pPr algn="ctr"/>
            <a:r>
              <a:rPr lang="en-US" dirty="0" smtClean="0"/>
              <a:t> </a:t>
            </a:r>
            <a:endParaRPr lang="en-US" dirty="0"/>
          </a:p>
        </p:txBody>
      </p:sp>
      <p:sp>
        <p:nvSpPr>
          <p:cNvPr id="6" name="TextBox 5"/>
          <p:cNvSpPr txBox="1"/>
          <p:nvPr/>
        </p:nvSpPr>
        <p:spPr>
          <a:xfrm>
            <a:off x="5202798" y="3430076"/>
            <a:ext cx="1944710" cy="1200329"/>
          </a:xfrm>
          <a:prstGeom prst="rect">
            <a:avLst/>
          </a:prstGeom>
          <a:solidFill>
            <a:srgbClr val="92D050"/>
          </a:solidFill>
        </p:spPr>
        <p:txBody>
          <a:bodyPr wrap="square" rtlCol="0">
            <a:spAutoFit/>
          </a:bodyPr>
          <a:lstStyle/>
          <a:p>
            <a:endParaRPr lang="en-US" dirty="0" smtClean="0"/>
          </a:p>
          <a:p>
            <a:pPr algn="ctr"/>
            <a:r>
              <a:rPr lang="en-US" dirty="0" smtClean="0"/>
              <a:t>Papa’s funeral service is held.  </a:t>
            </a:r>
          </a:p>
          <a:p>
            <a:endParaRPr lang="en-US" dirty="0"/>
          </a:p>
        </p:txBody>
      </p:sp>
      <p:sp>
        <p:nvSpPr>
          <p:cNvPr id="7" name="TextBox 6"/>
          <p:cNvSpPr txBox="1"/>
          <p:nvPr/>
        </p:nvSpPr>
        <p:spPr>
          <a:xfrm>
            <a:off x="2752861" y="3206464"/>
            <a:ext cx="1944710" cy="2585323"/>
          </a:xfrm>
          <a:prstGeom prst="rect">
            <a:avLst/>
          </a:prstGeom>
          <a:solidFill>
            <a:schemeClr val="accent6">
              <a:lumMod val="75000"/>
            </a:schemeClr>
          </a:solidFill>
        </p:spPr>
        <p:txBody>
          <a:bodyPr wrap="square" rtlCol="0">
            <a:spAutoFit/>
          </a:bodyPr>
          <a:lstStyle/>
          <a:p>
            <a:pPr algn="ctr"/>
            <a:endParaRPr lang="en-US" dirty="0" smtClean="0"/>
          </a:p>
          <a:p>
            <a:pPr algn="ctr"/>
            <a:r>
              <a:rPr lang="en-US" dirty="0" smtClean="0"/>
              <a:t>Esperanza sees the wagon in the distance, Alfonso with the reigns and Miguel holding the lantern.</a:t>
            </a:r>
          </a:p>
          <a:p>
            <a:pPr algn="ctr"/>
            <a:endParaRPr lang="en-US" dirty="0"/>
          </a:p>
        </p:txBody>
      </p:sp>
      <p:cxnSp>
        <p:nvCxnSpPr>
          <p:cNvPr id="17" name="Straight Arrow Connector 16"/>
          <p:cNvCxnSpPr/>
          <p:nvPr/>
        </p:nvCxnSpPr>
        <p:spPr>
          <a:xfrm>
            <a:off x="283335" y="2674512"/>
            <a:ext cx="11526592" cy="0"/>
          </a:xfrm>
          <a:prstGeom prst="straightConnector1">
            <a:avLst/>
          </a:prstGeom>
          <a:ln w="76200">
            <a:headEnd type="triangle"/>
            <a:tailEnd type="triangle"/>
          </a:ln>
        </p:spPr>
        <p:style>
          <a:lnRef idx="1">
            <a:schemeClr val="accent3"/>
          </a:lnRef>
          <a:fillRef idx="0">
            <a:schemeClr val="accent3"/>
          </a:fillRef>
          <a:effectRef idx="0">
            <a:schemeClr val="accent3"/>
          </a:effectRef>
          <a:fontRef idx="minor">
            <a:schemeClr val="tx1"/>
          </a:fontRef>
        </p:style>
      </p:cxnSp>
      <p:sp>
        <p:nvSpPr>
          <p:cNvPr id="8" name="TextBox 7"/>
          <p:cNvSpPr txBox="1"/>
          <p:nvPr/>
        </p:nvSpPr>
        <p:spPr>
          <a:xfrm>
            <a:off x="7652736" y="3430076"/>
            <a:ext cx="1944710" cy="1754326"/>
          </a:xfrm>
          <a:prstGeom prst="rect">
            <a:avLst/>
          </a:prstGeom>
          <a:solidFill>
            <a:schemeClr val="accent6"/>
          </a:solidFill>
        </p:spPr>
        <p:txBody>
          <a:bodyPr wrap="square" rtlCol="0">
            <a:spAutoFit/>
          </a:bodyPr>
          <a:lstStyle/>
          <a:p>
            <a:pPr algn="ctr"/>
            <a:endParaRPr lang="en-US" dirty="0" smtClean="0"/>
          </a:p>
          <a:p>
            <a:pPr algn="ctr"/>
            <a:r>
              <a:rPr lang="en-US" dirty="0" smtClean="0"/>
              <a:t>Esperanza learned to crochet with her </a:t>
            </a:r>
            <a:r>
              <a:rPr lang="en-US" dirty="0" err="1" smtClean="0"/>
              <a:t>Abuela</a:t>
            </a:r>
            <a:r>
              <a:rPr lang="en-US" dirty="0" smtClean="0"/>
              <a:t>.</a:t>
            </a:r>
          </a:p>
          <a:p>
            <a:endParaRPr lang="en-US" dirty="0"/>
          </a:p>
        </p:txBody>
      </p:sp>
      <p:sp>
        <p:nvSpPr>
          <p:cNvPr id="11" name="Oval 10"/>
          <p:cNvSpPr/>
          <p:nvPr/>
        </p:nvSpPr>
        <p:spPr>
          <a:xfrm>
            <a:off x="953036" y="2468450"/>
            <a:ext cx="425003" cy="41212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8412589" y="2468450"/>
            <a:ext cx="425003" cy="41212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962651" y="2468450"/>
            <a:ext cx="425003" cy="41212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512714" y="2468450"/>
            <a:ext cx="425003" cy="41212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0752787" y="2468450"/>
            <a:ext cx="425003" cy="41212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13761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775917" y="1416776"/>
            <a:ext cx="5891636" cy="2073400"/>
          </a:xfrm>
        </p:spPr>
        <p:txBody>
          <a:bodyPr/>
          <a:lstStyle/>
          <a:p>
            <a:r>
              <a:rPr lang="en-US" sz="3000" dirty="0" smtClean="0">
                <a:latin typeface="Arial Narrow" panose="020B0606020202030204" pitchFamily="34" charset="0"/>
              </a:rPr>
              <a:t>At the end of Chapter 2, Esperanza hugs her doll and thinks to herself, “why did Papa have to die? Why did he leave me and Mama?” </a:t>
            </a:r>
            <a:endParaRPr lang="en-US" sz="3000" dirty="0">
              <a:latin typeface="Arial Narrow" panose="020B0606020202030204" pitchFamily="34" charset="0"/>
            </a:endParaRPr>
          </a:p>
        </p:txBody>
      </p:sp>
      <p:sp>
        <p:nvSpPr>
          <p:cNvPr id="6" name="Text Placeholder 5"/>
          <p:cNvSpPr>
            <a:spLocks noGrp="1"/>
          </p:cNvSpPr>
          <p:nvPr>
            <p:ph type="body" sz="quarter" idx="16"/>
          </p:nvPr>
        </p:nvSpPr>
        <p:spPr/>
        <p:txBody>
          <a:bodyPr/>
          <a:lstStyle/>
          <a:p>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325" y="4394196"/>
            <a:ext cx="3334410" cy="2227385"/>
          </a:xfrm>
          <a:prstGeom prst="rect">
            <a:avLst/>
          </a:prstGeom>
        </p:spPr>
      </p:pic>
      <p:sp>
        <p:nvSpPr>
          <p:cNvPr id="8" name="TextBox 7"/>
          <p:cNvSpPr txBox="1"/>
          <p:nvPr/>
        </p:nvSpPr>
        <p:spPr>
          <a:xfrm>
            <a:off x="3940935" y="4394196"/>
            <a:ext cx="3168203" cy="2031325"/>
          </a:xfrm>
          <a:prstGeom prst="rect">
            <a:avLst/>
          </a:prstGeom>
          <a:noFill/>
        </p:spPr>
        <p:txBody>
          <a:bodyPr wrap="square" rtlCol="0">
            <a:spAutoFit/>
          </a:bodyPr>
          <a:lstStyle/>
          <a:p>
            <a:r>
              <a:rPr lang="en-US" dirty="0" smtClean="0"/>
              <a:t>In the textbox to the right, write down how you would respond to Esperanza.  Clearly she is upset, how would you help her to heal, what would you say?</a:t>
            </a:r>
            <a:endParaRPr lang="en-US" dirty="0"/>
          </a:p>
        </p:txBody>
      </p:sp>
      <p:cxnSp>
        <p:nvCxnSpPr>
          <p:cNvPr id="10" name="Straight Arrow Connector 9"/>
          <p:cNvCxnSpPr/>
          <p:nvPr/>
        </p:nvCxnSpPr>
        <p:spPr>
          <a:xfrm flipV="1">
            <a:off x="6162541" y="5409858"/>
            <a:ext cx="1893194" cy="978794"/>
          </a:xfrm>
          <a:prstGeom prst="straightConnector1">
            <a:avLst/>
          </a:prstGeom>
          <a:ln w="76200">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600189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3113496"/>
              </p:ext>
            </p:extLst>
          </p:nvPr>
        </p:nvGraphicFramePr>
        <p:xfrm>
          <a:off x="772733" y="230269"/>
          <a:ext cx="10637949" cy="370840"/>
        </p:xfrm>
        <a:graphic>
          <a:graphicData uri="http://schemas.openxmlformats.org/drawingml/2006/table">
            <a:tbl>
              <a:tblPr firstRow="1" bandRow="1">
                <a:tableStyleId>{5C22544A-7EE6-4342-B048-85BDC9FD1C3A}</a:tableStyleId>
              </a:tblPr>
              <a:tblGrid>
                <a:gridCol w="10637949"/>
              </a:tblGrid>
              <a:tr h="370840">
                <a:tc>
                  <a:txBody>
                    <a:bodyPr/>
                    <a:lstStyle/>
                    <a:p>
                      <a:r>
                        <a:rPr lang="en-US" dirty="0" smtClean="0">
                          <a:solidFill>
                            <a:srgbClr val="FFFF00"/>
                          </a:solidFill>
                        </a:rPr>
                        <a:t>Virtual Notebook </a:t>
                      </a:r>
                      <a:r>
                        <a:rPr lang="en-US" baseline="0" dirty="0" smtClean="0">
                          <a:solidFill>
                            <a:srgbClr val="FFFF00"/>
                          </a:solidFill>
                        </a:rPr>
                        <a:t>Rubric: </a:t>
                      </a:r>
                      <a:r>
                        <a:rPr lang="en-US" baseline="0" dirty="0" smtClean="0"/>
                        <a:t>Chapter 1 and 2 of Esperanza Rising! </a:t>
                      </a:r>
                      <a:endParaRPr lang="en-US"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734331189"/>
              </p:ext>
            </p:extLst>
          </p:nvPr>
        </p:nvGraphicFramePr>
        <p:xfrm>
          <a:off x="795625" y="745424"/>
          <a:ext cx="10627935" cy="5765800"/>
        </p:xfrm>
        <a:graphic>
          <a:graphicData uri="http://schemas.openxmlformats.org/drawingml/2006/table">
            <a:tbl>
              <a:tblPr firstRow="1" bandRow="1">
                <a:tableStyleId>{00A15C55-8517-42AA-B614-E9B94910E393}</a:tableStyleId>
              </a:tblPr>
              <a:tblGrid>
                <a:gridCol w="2153637"/>
                <a:gridCol w="2097537"/>
                <a:gridCol w="2125587"/>
                <a:gridCol w="2125587"/>
                <a:gridCol w="2125587"/>
              </a:tblGrid>
              <a:tr h="370840">
                <a:tc>
                  <a:txBody>
                    <a:bodyPr/>
                    <a:lstStyle/>
                    <a:p>
                      <a:r>
                        <a:rPr lang="en-US" dirty="0" smtClean="0"/>
                        <a:t>Task:</a:t>
                      </a:r>
                      <a:r>
                        <a:rPr lang="en-US" baseline="0" dirty="0" smtClean="0"/>
                        <a:t> </a:t>
                      </a:r>
                      <a:endParaRPr lang="en-US" dirty="0"/>
                    </a:p>
                  </a:txBody>
                  <a:tcPr/>
                </a:tc>
                <a:tc>
                  <a:txBody>
                    <a:bodyPr/>
                    <a:lstStyle/>
                    <a:p>
                      <a:pPr algn="ctr"/>
                      <a:r>
                        <a:rPr lang="en-US" dirty="0" smtClean="0"/>
                        <a:t>4</a:t>
                      </a:r>
                      <a:r>
                        <a:rPr lang="en-US" baseline="0" dirty="0" smtClean="0"/>
                        <a:t> points</a:t>
                      </a:r>
                      <a:endParaRPr lang="en-US" dirty="0"/>
                    </a:p>
                  </a:txBody>
                  <a:tcPr/>
                </a:tc>
                <a:tc>
                  <a:txBody>
                    <a:bodyPr/>
                    <a:lstStyle/>
                    <a:p>
                      <a:pPr algn="ctr"/>
                      <a:r>
                        <a:rPr lang="en-US" dirty="0" smtClean="0"/>
                        <a:t>3 points </a:t>
                      </a:r>
                      <a:endParaRPr lang="en-US" dirty="0"/>
                    </a:p>
                  </a:txBody>
                  <a:tcPr/>
                </a:tc>
                <a:tc>
                  <a:txBody>
                    <a:bodyPr/>
                    <a:lstStyle/>
                    <a:p>
                      <a:pPr algn="ctr"/>
                      <a:r>
                        <a:rPr lang="en-US" dirty="0" smtClean="0"/>
                        <a:t>2 points</a:t>
                      </a:r>
                      <a:endParaRPr lang="en-US" dirty="0"/>
                    </a:p>
                  </a:txBody>
                  <a:tcPr/>
                </a:tc>
                <a:tc>
                  <a:txBody>
                    <a:bodyPr/>
                    <a:lstStyle/>
                    <a:p>
                      <a:pPr algn="ctr"/>
                      <a:r>
                        <a:rPr lang="en-US" dirty="0" smtClean="0"/>
                        <a:t>1 point</a:t>
                      </a:r>
                      <a:endParaRPr lang="en-US" dirty="0"/>
                    </a:p>
                  </a:txBody>
                  <a:tcPr/>
                </a:tc>
              </a:tr>
              <a:tr h="370840">
                <a:tc>
                  <a:txBody>
                    <a:bodyPr/>
                    <a:lstStyle/>
                    <a:p>
                      <a:r>
                        <a:rPr lang="en-US" dirty="0" smtClean="0"/>
                        <a:t>Slide #1: </a:t>
                      </a:r>
                    </a:p>
                    <a:p>
                      <a:r>
                        <a:rPr lang="en-US" dirty="0" smtClean="0"/>
                        <a:t>Audio Recording</a:t>
                      </a:r>
                      <a:endParaRPr lang="en-US" dirty="0"/>
                    </a:p>
                  </a:txBody>
                  <a:tcPr/>
                </a:tc>
                <a:tc>
                  <a:txBody>
                    <a:bodyPr/>
                    <a:lstStyle/>
                    <a:p>
                      <a:pPr algn="ctr"/>
                      <a:endParaRPr lang="en-US" sz="1400" dirty="0" smtClean="0"/>
                    </a:p>
                    <a:p>
                      <a:pPr algn="ctr"/>
                      <a:r>
                        <a:rPr lang="en-US" sz="1400" dirty="0" smtClean="0"/>
                        <a:t>Your recording clearly answers the questions that was asked</a:t>
                      </a:r>
                      <a:r>
                        <a:rPr lang="en-US" sz="1400" baseline="0" dirty="0" smtClean="0"/>
                        <a:t> with valid character traits and evidence to support your thinking.  </a:t>
                      </a:r>
                      <a:endParaRPr lang="en-US" sz="1400" dirty="0"/>
                    </a:p>
                  </a:txBody>
                  <a:tcPr/>
                </a:tc>
                <a:tc>
                  <a:txBody>
                    <a:bodyPr/>
                    <a:lstStyle/>
                    <a:p>
                      <a:pPr algn="ctr"/>
                      <a:endParaRPr lang="en-US" sz="1400" dirty="0" smtClean="0"/>
                    </a:p>
                    <a:p>
                      <a:pPr algn="ctr"/>
                      <a:r>
                        <a:rPr lang="en-US" sz="1400" dirty="0" smtClean="0"/>
                        <a:t>Your recording clearly</a:t>
                      </a:r>
                      <a:r>
                        <a:rPr lang="en-US" sz="1400" baseline="0" dirty="0" smtClean="0"/>
                        <a:t> answers the questions with the use of valid character traits, no evidence was used to support your response.  </a:t>
                      </a:r>
                      <a:endParaRPr lang="en-US" sz="1400" dirty="0"/>
                    </a:p>
                  </a:txBody>
                  <a:tcPr/>
                </a:tc>
                <a:tc>
                  <a:txBody>
                    <a:bodyPr/>
                    <a:lstStyle/>
                    <a:p>
                      <a:pPr algn="ctr"/>
                      <a:endParaRPr lang="en-US" sz="1400" dirty="0" smtClean="0"/>
                    </a:p>
                    <a:p>
                      <a:pPr algn="ctr"/>
                      <a:r>
                        <a:rPr lang="en-US" sz="1400" dirty="0" smtClean="0"/>
                        <a:t>Your</a:t>
                      </a:r>
                      <a:r>
                        <a:rPr lang="en-US" sz="1400" baseline="0" dirty="0" smtClean="0"/>
                        <a:t> recording expresses invalid character traits based on the passage presented. Evidence may or may not have been used to support the response. </a:t>
                      </a:r>
                    </a:p>
                    <a:p>
                      <a:pPr algn="ctr"/>
                      <a:endParaRPr lang="en-US" sz="1400" dirty="0"/>
                    </a:p>
                  </a:txBody>
                  <a:tcPr/>
                </a:tc>
                <a:tc>
                  <a:txBody>
                    <a:bodyPr/>
                    <a:lstStyle/>
                    <a:p>
                      <a:pPr algn="ctr"/>
                      <a:endParaRPr lang="en-US" sz="1400" dirty="0" smtClean="0"/>
                    </a:p>
                    <a:p>
                      <a:pPr algn="ctr"/>
                      <a:endParaRPr lang="en-US" sz="1400" dirty="0" smtClean="0"/>
                    </a:p>
                    <a:p>
                      <a:pPr algn="ctr"/>
                      <a:r>
                        <a:rPr lang="en-US" sz="1400" dirty="0" smtClean="0"/>
                        <a:t>Your recording</a:t>
                      </a:r>
                      <a:r>
                        <a:rPr lang="en-US" sz="1400" baseline="0" dirty="0" smtClean="0"/>
                        <a:t> does not answer the question being asked, task not completed. </a:t>
                      </a:r>
                      <a:endParaRPr lang="en-US" sz="1400" dirty="0"/>
                    </a:p>
                  </a:txBody>
                  <a:tcPr/>
                </a:tc>
              </a:tr>
              <a:tr h="370840">
                <a:tc>
                  <a:txBody>
                    <a:bodyPr/>
                    <a:lstStyle/>
                    <a:p>
                      <a:r>
                        <a:rPr lang="en-US" dirty="0" smtClean="0"/>
                        <a:t>Slide</a:t>
                      </a:r>
                      <a:r>
                        <a:rPr lang="en-US" baseline="0" dirty="0" smtClean="0"/>
                        <a:t> #2:</a:t>
                      </a:r>
                    </a:p>
                    <a:p>
                      <a:r>
                        <a:rPr lang="en-US" baseline="0" dirty="0" smtClean="0"/>
                        <a:t>Sequence Events</a:t>
                      </a:r>
                      <a:endParaRPr lang="en-US" dirty="0"/>
                    </a:p>
                  </a:txBody>
                  <a:tcPr/>
                </a:tc>
                <a:tc>
                  <a:txBody>
                    <a:bodyPr/>
                    <a:lstStyle/>
                    <a:p>
                      <a:pPr algn="ctr"/>
                      <a:r>
                        <a:rPr lang="en-US" sz="1400" dirty="0" smtClean="0"/>
                        <a:t>All 5 events have</a:t>
                      </a:r>
                      <a:r>
                        <a:rPr lang="en-US" sz="1400" baseline="0" dirty="0" smtClean="0"/>
                        <a:t> been sequenced in the correct order as depicted in the story.</a:t>
                      </a:r>
                      <a:endParaRPr lang="en-US" sz="1400" dirty="0"/>
                    </a:p>
                  </a:txBody>
                  <a:tcPr/>
                </a:tc>
                <a:tc>
                  <a:txBody>
                    <a:bodyPr/>
                    <a:lstStyle/>
                    <a:p>
                      <a:pPr algn="ctr"/>
                      <a:r>
                        <a:rPr lang="en-US" sz="1400" dirty="0" smtClean="0"/>
                        <a:t>4</a:t>
                      </a:r>
                      <a:r>
                        <a:rPr lang="en-US" sz="1400" baseline="0" dirty="0" smtClean="0"/>
                        <a:t> of the 5 events are placed in the correct sequence as depicted in the story. </a:t>
                      </a:r>
                      <a:endParaRPr lang="en-US" sz="1400" dirty="0"/>
                    </a:p>
                  </a:txBody>
                  <a:tcPr/>
                </a:tc>
                <a:tc>
                  <a:txBody>
                    <a:bodyPr/>
                    <a:lstStyle/>
                    <a:p>
                      <a:pPr algn="ctr"/>
                      <a:r>
                        <a:rPr lang="en-US" sz="1400" dirty="0" smtClean="0"/>
                        <a:t>2</a:t>
                      </a:r>
                      <a:r>
                        <a:rPr lang="en-US" sz="1400" baseline="0" dirty="0" smtClean="0"/>
                        <a:t> – 3 of the five events are placed in the correct sequence as depicted in the story.</a:t>
                      </a:r>
                      <a:endParaRPr lang="en-US" sz="1400" dirty="0"/>
                    </a:p>
                  </a:txBody>
                  <a:tcPr/>
                </a:tc>
                <a:tc>
                  <a:txBody>
                    <a:bodyPr/>
                    <a:lstStyle/>
                    <a:p>
                      <a:pPr algn="ctr"/>
                      <a:r>
                        <a:rPr lang="en-US" sz="1400" dirty="0" smtClean="0"/>
                        <a:t>0</a:t>
                      </a:r>
                      <a:r>
                        <a:rPr lang="en-US" sz="1400" baseline="0" dirty="0" smtClean="0"/>
                        <a:t> – 1 of the five events are placed in the correct sequence as depicted in the story.  </a:t>
                      </a:r>
                      <a:endParaRPr lang="en-US" sz="1400" dirty="0"/>
                    </a:p>
                  </a:txBody>
                  <a:tcPr/>
                </a:tc>
              </a:tr>
              <a:tr h="370840">
                <a:tc>
                  <a:txBody>
                    <a:bodyPr/>
                    <a:lstStyle/>
                    <a:p>
                      <a:r>
                        <a:rPr lang="en-US" dirty="0" smtClean="0"/>
                        <a:t>Slide</a:t>
                      </a:r>
                      <a:r>
                        <a:rPr lang="en-US" baseline="0" dirty="0" smtClean="0"/>
                        <a:t> #3: </a:t>
                      </a:r>
                    </a:p>
                    <a:p>
                      <a:r>
                        <a:rPr lang="en-US" dirty="0" smtClean="0"/>
                        <a:t>Essay Response</a:t>
                      </a:r>
                      <a:endParaRPr lang="en-US" dirty="0"/>
                    </a:p>
                  </a:txBody>
                  <a:tcPr/>
                </a:tc>
                <a:tc>
                  <a:txBody>
                    <a:bodyPr/>
                    <a:lstStyle/>
                    <a:p>
                      <a:pPr algn="ctr"/>
                      <a:endParaRPr lang="en-US" sz="1400" dirty="0" smtClean="0"/>
                    </a:p>
                    <a:p>
                      <a:pPr algn="ctr"/>
                      <a:r>
                        <a:rPr lang="en-US" sz="1400" dirty="0" smtClean="0"/>
                        <a:t>Your</a:t>
                      </a:r>
                      <a:r>
                        <a:rPr lang="en-US" sz="1400" baseline="0" dirty="0" smtClean="0"/>
                        <a:t> response is 5+ sentences in length.  Your response clearly explains the dialogue you would have with Esperanza about her current situation. </a:t>
                      </a:r>
                      <a:endParaRPr lang="en-US" sz="1400" dirty="0"/>
                    </a:p>
                  </a:txBody>
                  <a:tcPr/>
                </a:tc>
                <a:tc>
                  <a:txBody>
                    <a:bodyPr/>
                    <a:lstStyle/>
                    <a:p>
                      <a:pPr algn="ctr"/>
                      <a:endParaRPr lang="en-US" sz="1400" dirty="0" smtClean="0"/>
                    </a:p>
                    <a:p>
                      <a:pPr algn="ctr"/>
                      <a:r>
                        <a:rPr lang="en-US" sz="1400" dirty="0" smtClean="0"/>
                        <a:t>Your response</a:t>
                      </a:r>
                      <a:r>
                        <a:rPr lang="en-US" sz="1400" baseline="0" dirty="0" smtClean="0"/>
                        <a:t> is 4 sentences in length. Your response explains what you would say to Esperanza about her current situation.  </a:t>
                      </a:r>
                      <a:endParaRPr lang="en-US" sz="1400" dirty="0"/>
                    </a:p>
                  </a:txBody>
                  <a:tcPr/>
                </a:tc>
                <a:tc>
                  <a:txBody>
                    <a:bodyPr/>
                    <a:lstStyle/>
                    <a:p>
                      <a:pPr algn="ctr"/>
                      <a:endParaRPr lang="en-US" sz="1400" dirty="0" smtClean="0"/>
                    </a:p>
                    <a:p>
                      <a:pPr algn="ctr"/>
                      <a:r>
                        <a:rPr lang="en-US" sz="1400" dirty="0" smtClean="0"/>
                        <a:t>Your response is 2</a:t>
                      </a:r>
                      <a:r>
                        <a:rPr lang="en-US" sz="1400" baseline="0" dirty="0" smtClean="0"/>
                        <a:t> – 3 sentences in length.  Your response explains what you would say to Esperanza in her current situation.</a:t>
                      </a:r>
                      <a:endParaRPr lang="en-US" sz="1400" dirty="0"/>
                    </a:p>
                  </a:txBody>
                  <a:tcPr/>
                </a:tc>
                <a:tc>
                  <a:txBody>
                    <a:bodyPr/>
                    <a:lstStyle/>
                    <a:p>
                      <a:pPr algn="ctr"/>
                      <a:endParaRPr lang="en-US" sz="1400" dirty="0" smtClean="0"/>
                    </a:p>
                    <a:p>
                      <a:pPr algn="ctr"/>
                      <a:r>
                        <a:rPr lang="en-US" sz="1400" dirty="0" smtClean="0"/>
                        <a:t>Your response is 1</a:t>
                      </a:r>
                      <a:r>
                        <a:rPr lang="en-US" sz="1400" baseline="0" dirty="0" smtClean="0"/>
                        <a:t> sentence or less.  Your response may explain what you would say to Esperanza, but lacks detail.  </a:t>
                      </a:r>
                    </a:p>
                    <a:p>
                      <a:pPr algn="ctr"/>
                      <a:r>
                        <a:rPr lang="en-US" sz="1400" baseline="0" dirty="0" smtClean="0"/>
                        <a:t/>
                      </a:r>
                      <a:br>
                        <a:rPr lang="en-US" sz="1400" baseline="0" dirty="0" smtClean="0"/>
                      </a:br>
                      <a:r>
                        <a:rPr lang="en-US" sz="1400" baseline="0" dirty="0" smtClean="0"/>
                        <a:t>Response may also be off topic. </a:t>
                      </a:r>
                    </a:p>
                  </a:txBody>
                  <a:tcPr/>
                </a:tc>
              </a:tr>
            </a:tbl>
          </a:graphicData>
        </a:graphic>
      </p:graphicFrame>
    </p:spTree>
    <p:extLst>
      <p:ext uri="{BB962C8B-B14F-4D97-AF65-F5344CB8AC3E}">
        <p14:creationId xmlns:p14="http://schemas.microsoft.com/office/powerpoint/2010/main" val="33995363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Quotable</Template>
  <TotalTime>71</TotalTime>
  <Words>576</Words>
  <Application>Microsoft Office PowerPoint</Application>
  <PresentationFormat>Widescreen</PresentationFormat>
  <Paragraphs>63</Paragraphs>
  <Slides>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Aharoni</vt:lpstr>
      <vt:lpstr>Arial Narrow</vt:lpstr>
      <vt:lpstr>Book Antiqua</vt:lpstr>
      <vt:lpstr>Calibri</vt:lpstr>
      <vt:lpstr>Century Gothic</vt:lpstr>
      <vt:lpstr>Wingdings 2</vt:lpstr>
      <vt:lpstr>Quotable</vt:lpstr>
      <vt:lpstr>Esperanza Rising</vt:lpstr>
      <vt:lpstr>PowerPoint Presentation</vt:lpstr>
      <vt:lpstr>Sequence the following events into the order in which they happened.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Esperanza Rising</dc:title>
  <dc:creator>Anthony Haduch</dc:creator>
  <cp:lastModifiedBy>Anthony Haduch</cp:lastModifiedBy>
  <cp:revision>8</cp:revision>
  <dcterms:created xsi:type="dcterms:W3CDTF">2016-04-24T22:50:08Z</dcterms:created>
  <dcterms:modified xsi:type="dcterms:W3CDTF">2016-04-25T00:01:11Z</dcterms:modified>
</cp:coreProperties>
</file>